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16"/>
  </p:notesMasterIdLst>
  <p:sldIdLst>
    <p:sldId id="266" r:id="rId2"/>
    <p:sldId id="267" r:id="rId3"/>
    <p:sldId id="268" r:id="rId4"/>
    <p:sldId id="269" r:id="rId5"/>
    <p:sldId id="270" r:id="rId6"/>
    <p:sldId id="271" r:id="rId7"/>
    <p:sldId id="273" r:id="rId8"/>
    <p:sldId id="274" r:id="rId9"/>
    <p:sldId id="276" r:id="rId10"/>
    <p:sldId id="279" r:id="rId11"/>
    <p:sldId id="277" r:id="rId12"/>
    <p:sldId id="280" r:id="rId13"/>
    <p:sldId id="275" r:id="rId14"/>
    <p:sldId id="28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3232"/>
    <a:srgbClr val="FFCA08"/>
    <a:srgbClr val="B3B3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812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208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3711D6-A39D-427C-A1F8-821D3D808D1C}" type="datetimeFigureOut">
              <a:rPr lang="en-US" smtClean="0"/>
              <a:t>12/31/19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AE4137-9C57-4BE7-8509-9D67AAFC4A5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519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14076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40932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40932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818" y="5155854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416386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7817" y="5722592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9852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5D39914-4CDA-EA45-B1F5-2DA0A91FCB03}"/>
              </a:ext>
            </a:extLst>
          </p:cNvPr>
          <p:cNvPicPr/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840" y="6455412"/>
            <a:ext cx="4097020" cy="27394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11D1823-71AC-C84D-B943-8C2A8C50BEB7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620" y="6455225"/>
            <a:ext cx="274320" cy="27432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495EC8F-8918-2F41-8F54-4FBB57B64247}"/>
              </a:ext>
            </a:extLst>
          </p:cNvPr>
          <p:cNvSpPr txBox="1"/>
          <p:nvPr userDrawn="1"/>
        </p:nvSpPr>
        <p:spPr>
          <a:xfrm>
            <a:off x="9037320" y="6407719"/>
            <a:ext cx="2377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B3B3B3"/>
                </a:solidFill>
              </a:rPr>
              <a:t>data-action-lab.com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None/>
        <a:defRPr sz="2400" kern="1200">
          <a:solidFill>
            <a:srgbClr val="323232"/>
          </a:solidFill>
          <a:latin typeface="Dagny OT" panose="020B0504020201020104" pitchFamily="34" charset="77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2000" kern="1200">
          <a:solidFill>
            <a:srgbClr val="323232"/>
          </a:solidFill>
          <a:latin typeface="Dagny OT" panose="020B0504020201020104" pitchFamily="34" charset="77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rgbClr val="323232"/>
          </a:solidFill>
          <a:latin typeface="Dagny OT" panose="020B0504020201020104" pitchFamily="34" charset="77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rgbClr val="323232"/>
          </a:solidFill>
          <a:latin typeface="Dagny OT" panose="020B0504020201020104" pitchFamily="34" charset="77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hyperlink" Target="data-action-lab.com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PREDICTIVE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INTRODUCTION, REGRESSION, TIME SERIES ANALYSIS</a:t>
            </a:r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840" y="6455225"/>
            <a:ext cx="4097020" cy="2743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6620" y="6455225"/>
            <a:ext cx="274320" cy="27432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037320" y="6407719"/>
            <a:ext cx="2377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hlinkClick r:id="rId4"/>
              </a:rPr>
              <a:t>data-action-lab.com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884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Temporal Patterns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09600" y="1600201"/>
            <a:ext cx="5571067" cy="4800599"/>
          </a:xfrm>
        </p:spPr>
        <p:txBody>
          <a:bodyPr>
            <a:noAutofit/>
          </a:bodyPr>
          <a:lstStyle/>
          <a:p>
            <a:r>
              <a:rPr lang="en-US" dirty="0"/>
              <a:t>The goal here is our familiar analysis goal: </a:t>
            </a:r>
          </a:p>
          <a:p>
            <a:pPr lvl="1"/>
            <a:r>
              <a:rPr lang="en-US" sz="2400" dirty="0"/>
              <a:t>find patterns in the data</a:t>
            </a:r>
          </a:p>
          <a:p>
            <a:pPr lvl="1"/>
            <a:r>
              <a:rPr lang="en-US" sz="2400" dirty="0"/>
              <a:t>create a (mathematical) model that captures the essence of these patterns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7942" y="1940981"/>
            <a:ext cx="5290603" cy="393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16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Temporal Patterns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09600" y="1414321"/>
            <a:ext cx="5571067" cy="4800599"/>
          </a:xfrm>
        </p:spPr>
        <p:txBody>
          <a:bodyPr>
            <a:noAutofit/>
          </a:bodyPr>
          <a:lstStyle/>
          <a:p>
            <a:r>
              <a:rPr lang="en-US" dirty="0"/>
              <a:t>The patterns can be quite complex – some ‘fancy’ analysis typically required!</a:t>
            </a:r>
          </a:p>
          <a:p>
            <a:r>
              <a:rPr lang="en-US" dirty="0"/>
              <a:t>In particular – the overall series can often be broken down into being made up of multiple </a:t>
            </a:r>
            <a:r>
              <a:rPr lang="en-US" u="sng" dirty="0"/>
              <a:t>component models</a:t>
            </a:r>
            <a:r>
              <a:rPr lang="en-US" dirty="0"/>
              <a:t>.</a:t>
            </a:r>
          </a:p>
          <a:p>
            <a:r>
              <a:rPr lang="en-US" dirty="0"/>
              <a:t>Common techniques involve moving averages – e.g. ARIMA.</a:t>
            </a:r>
          </a:p>
          <a:p>
            <a:r>
              <a:rPr lang="en-US" dirty="0"/>
              <a:t>There are software libraries that can help!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2455" y="1940981"/>
            <a:ext cx="5290603" cy="3935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392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PREDICTION STRATEGIES?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671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New Kids On the PREDICTION BLOCK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Regression is a tried and true strategy for prediction.</a:t>
            </a:r>
          </a:p>
          <a:p>
            <a:r>
              <a:rPr lang="en-US" dirty="0"/>
              <a:t>Regression techniques frequently rely on certain assumptions – e.g. about the appropriate underlying model.</a:t>
            </a:r>
          </a:p>
          <a:p>
            <a:r>
              <a:rPr lang="en-US" dirty="0"/>
              <a:t>Are there other techniques that might be useful for prediction?</a:t>
            </a:r>
          </a:p>
          <a:p>
            <a:r>
              <a:rPr lang="en-US" dirty="0"/>
              <a:t>Enter machine learning techniques.</a:t>
            </a:r>
          </a:p>
          <a:p>
            <a:r>
              <a:rPr lang="en-US" dirty="0"/>
              <a:t>Right now, neural network are a popular predictive technique.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327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NETWORKS</a:t>
            </a:r>
          </a:p>
        </p:txBody>
      </p:sp>
      <p:pic>
        <p:nvPicPr>
          <p:cNvPr id="4" name="Picture 3" descr="2layer_network_examp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7588" y="2139726"/>
            <a:ext cx="8489440" cy="3695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915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– AN ATTAINABLE GOAL?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5828573" cy="4140767"/>
          </a:xfrm>
        </p:spPr>
        <p:txBody>
          <a:bodyPr/>
          <a:lstStyle/>
          <a:p>
            <a:r>
              <a:rPr lang="en-US" dirty="0"/>
              <a:t>We are better at predicting than we might admit. </a:t>
            </a:r>
          </a:p>
          <a:p>
            <a:r>
              <a:rPr lang="en-US" dirty="0"/>
              <a:t>As well, we often set up our environment so that it is more predictable.</a:t>
            </a:r>
          </a:p>
          <a:p>
            <a:r>
              <a:rPr lang="en-US" dirty="0"/>
              <a:t>At the same time, we continue to try to push the boundaries of what we are able to predict.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7343" y="1912469"/>
            <a:ext cx="5208790" cy="4049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966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SOOTHSAYERS, FORTUNE TELLERS AND PROGNOSTICATORS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8473161" cy="4140767"/>
          </a:xfrm>
        </p:spPr>
        <p:txBody>
          <a:bodyPr/>
          <a:lstStyle/>
          <a:p>
            <a:r>
              <a:rPr lang="en-US" dirty="0"/>
              <a:t>Over time, we have tried many strategies to predict the future:</a:t>
            </a:r>
          </a:p>
          <a:p>
            <a:r>
              <a:rPr lang="en-US" dirty="0"/>
              <a:t>	Divination</a:t>
            </a:r>
          </a:p>
          <a:p>
            <a:r>
              <a:rPr lang="en-US" dirty="0"/>
              <a:t>	Rituals</a:t>
            </a:r>
          </a:p>
          <a:p>
            <a:r>
              <a:rPr lang="en-US" dirty="0"/>
              <a:t>	Dreams and Trances</a:t>
            </a:r>
          </a:p>
          <a:p>
            <a:r>
              <a:rPr lang="en-US" dirty="0"/>
              <a:t>Our enjoyment of games of chance suggest that sometimes we like an element of not knowing.</a:t>
            </a:r>
          </a:p>
          <a:p>
            <a:r>
              <a:rPr lang="en-US" dirty="0"/>
              <a:t>The development of probability and statistics offered up a way to </a:t>
            </a:r>
            <a:r>
              <a:rPr lang="en-US" b="1" dirty="0"/>
              <a:t>quantify what we do know</a:t>
            </a:r>
            <a:r>
              <a:rPr lang="en-US" dirty="0"/>
              <a:t>, and </a:t>
            </a:r>
            <a:r>
              <a:rPr lang="en-US" b="1" dirty="0"/>
              <a:t>formalize</a:t>
            </a:r>
            <a:r>
              <a:rPr lang="en-US" dirty="0"/>
              <a:t> our efforts </a:t>
            </a:r>
            <a:r>
              <a:rPr lang="en-US" b="1" dirty="0"/>
              <a:t>to predict what we don’t know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2783" y="1807882"/>
            <a:ext cx="2465888" cy="4377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872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3147" y="2405529"/>
            <a:ext cx="2824488" cy="32571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PROBABILITY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2360701"/>
            <a:ext cx="8936336" cy="4168585"/>
          </a:xfrm>
        </p:spPr>
        <p:txBody>
          <a:bodyPr/>
          <a:lstStyle/>
          <a:p>
            <a:r>
              <a:rPr lang="en-US" b="1" dirty="0"/>
              <a:t>Prior to 1700s</a:t>
            </a:r>
            <a:r>
              <a:rPr lang="en-US" dirty="0"/>
              <a:t>: Many cultures around the world develop concepts relating to possible combinations and permutations of events, as well as the odds of events happening.</a:t>
            </a:r>
          </a:p>
          <a:p>
            <a:r>
              <a:rPr lang="en-US" b="1" dirty="0"/>
              <a:t>1700s</a:t>
            </a:r>
            <a:r>
              <a:rPr lang="en-US" dirty="0"/>
              <a:t>: Probability starts to have a sound mathematical basis (e.g. concept of an expected value).</a:t>
            </a:r>
          </a:p>
          <a:p>
            <a:r>
              <a:rPr lang="en-US" b="1" dirty="0"/>
              <a:t>1800s</a:t>
            </a:r>
            <a:r>
              <a:rPr lang="en-US" dirty="0"/>
              <a:t>: A variety of fundamental concepts and tenets of modern probability theory are developed.</a:t>
            </a:r>
          </a:p>
          <a:p>
            <a:r>
              <a:rPr lang="en-US" b="1" dirty="0"/>
              <a:t>1900s</a:t>
            </a:r>
            <a:r>
              <a:rPr lang="en-US" dirty="0"/>
              <a:t>: Statistics becomes more fully integrated into the scientific method. The frequentist vs Bayesian debate emerges.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477310" y="6259521"/>
            <a:ext cx="4273176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Art: Steaphan Greene [CC BY-SA 3.0 (https://creativecommons.org/licenses/by-sa/3.0)]</a:t>
            </a:r>
          </a:p>
        </p:txBody>
      </p:sp>
    </p:spTree>
    <p:extLst>
      <p:ext uri="{BB962C8B-B14F-4D97-AF65-F5344CB8AC3E}">
        <p14:creationId xmlns:p14="http://schemas.microsoft.com/office/powerpoint/2010/main" val="942993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Analysis – The Basics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276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Analysis – Some Background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81192" y="2180496"/>
            <a:ext cx="7177705" cy="4140767"/>
          </a:xfrm>
        </p:spPr>
        <p:txBody>
          <a:bodyPr/>
          <a:lstStyle/>
          <a:p>
            <a:r>
              <a:rPr lang="en-US" dirty="0"/>
              <a:t>Devised by Legendre and Gauss, independently, in the context of analyzing astronomical observations.</a:t>
            </a:r>
          </a:p>
          <a:p>
            <a:r>
              <a:rPr lang="en-US" dirty="0"/>
              <a:t>Galton coined the term ‘regression’ with respect to a specific biological context (relating to human height)</a:t>
            </a:r>
          </a:p>
          <a:p>
            <a:r>
              <a:rPr lang="en-US" dirty="0"/>
              <a:t>This term stuck, however. It is now used more generally to describe </a:t>
            </a:r>
            <a:r>
              <a:rPr lang="en-US" b="1" dirty="0"/>
              <a:t>estimating the relationship between a dependent and independent variables</a:t>
            </a:r>
            <a:r>
              <a:rPr lang="en-US" dirty="0"/>
              <a:t>.</a:t>
            </a:r>
          </a:p>
          <a:p>
            <a:r>
              <a:rPr lang="en-US" dirty="0"/>
              <a:t> 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1959" y="2368876"/>
            <a:ext cx="3808321" cy="3129916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210649" y="6016972"/>
            <a:ext cx="48443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(https://en.wikipedia.org/wiki/Regression_analysis)</a:t>
            </a:r>
          </a:p>
        </p:txBody>
      </p:sp>
    </p:spTree>
    <p:extLst>
      <p:ext uri="{BB962C8B-B14F-4D97-AF65-F5344CB8AC3E}">
        <p14:creationId xmlns:p14="http://schemas.microsoft.com/office/powerpoint/2010/main" val="3547288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Analysis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003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Matter of Time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81191" y="1886186"/>
            <a:ext cx="7177706" cy="4140767"/>
          </a:xfrm>
        </p:spPr>
        <p:txBody>
          <a:bodyPr/>
          <a:lstStyle/>
          <a:p>
            <a:pPr algn="just"/>
            <a:r>
              <a:rPr lang="en-US" dirty="0"/>
              <a:t>When one of our independent variables is </a:t>
            </a:r>
            <a:r>
              <a:rPr lang="en-US" b="1" dirty="0"/>
              <a:t>time</a:t>
            </a:r>
            <a:r>
              <a:rPr lang="en-US" dirty="0"/>
              <a:t>, we can use specialized techniques to model the relationships </a:t>
            </a:r>
            <a:r>
              <a:rPr lang="en-US" b="1" dirty="0"/>
              <a:t>between time and other variables</a:t>
            </a:r>
            <a:r>
              <a:rPr lang="en-US" dirty="0"/>
              <a:t>. </a:t>
            </a:r>
          </a:p>
          <a:p>
            <a:pPr algn="just"/>
            <a:r>
              <a:rPr lang="en-US" dirty="0"/>
              <a:t>This is referred to as time series analysis.</a:t>
            </a:r>
          </a:p>
        </p:txBody>
      </p:sp>
      <p:sp>
        <p:nvSpPr>
          <p:cNvPr id="6" name="Rectangle 5"/>
          <p:cNvSpPr/>
          <p:nvPr/>
        </p:nvSpPr>
        <p:spPr>
          <a:xfrm>
            <a:off x="8379338" y="6234725"/>
            <a:ext cx="3607462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Rauantiques [CC BY-SA 4.0 (https://creativecommons.org/licenses/by-sa/4.0)]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5402" y="1812278"/>
            <a:ext cx="3493609" cy="450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23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Analysis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01191" y="1848041"/>
            <a:ext cx="4944533" cy="4525963"/>
          </a:xfrm>
        </p:spPr>
        <p:txBody>
          <a:bodyPr>
            <a:normAutofit fontScale="62500" lnSpcReduction="20000"/>
          </a:bodyPr>
          <a:lstStyle/>
          <a:p>
            <a:r>
              <a:rPr lang="en-US" sz="3800" dirty="0"/>
              <a:t>A simple time series has two variables: a time variable, and second variable</a:t>
            </a:r>
          </a:p>
          <a:p>
            <a:r>
              <a:rPr lang="en-US" sz="3800" dirty="0"/>
              <a:t>What is the pattern of behaviour of this second variable over time? </a:t>
            </a:r>
          </a:p>
          <a:p>
            <a:r>
              <a:rPr lang="en-US" sz="3800" dirty="0"/>
              <a:t>Can we use this information to forecast the behaviour of the variable in the future?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2562" y="2189391"/>
            <a:ext cx="6244211" cy="370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467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theme1.xml><?xml version="1.0" encoding="utf-8"?>
<a:theme xmlns:a="http://schemas.openxmlformats.org/drawingml/2006/main" name="Dividend">
  <a:themeElements>
    <a:clrScheme name="Custom 15">
      <a:dk1>
        <a:srgbClr val="39302A"/>
      </a:dk1>
      <a:lt1>
        <a:sysClr val="window" lastClr="FFFFFF"/>
      </a:lt1>
      <a:dk2>
        <a:srgbClr val="A79588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Dividend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3210</TotalTime>
  <Words>591</Words>
  <Application>Microsoft Macintosh PowerPoint</Application>
  <PresentationFormat>Widescreen</PresentationFormat>
  <Paragraphs>53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Dagny OT</vt:lpstr>
      <vt:lpstr>Gill Sans MT</vt:lpstr>
      <vt:lpstr>Wingdings 2</vt:lpstr>
      <vt:lpstr>Dividend</vt:lpstr>
      <vt:lpstr>PREDICTIVE ANALYSIS</vt:lpstr>
      <vt:lpstr>PREDICTION – AN ATTAINABLE GOAL?</vt:lpstr>
      <vt:lpstr>SOOTHSAYERS, FORTUNE TELLERS AND PROGNOSTICATORS</vt:lpstr>
      <vt:lpstr>History of PROBABILITY</vt:lpstr>
      <vt:lpstr>Regression Analysis – The Basics</vt:lpstr>
      <vt:lpstr>Regression Analysis – Some Background</vt:lpstr>
      <vt:lpstr>Time Series Analysis</vt:lpstr>
      <vt:lpstr>A Matter of Time</vt:lpstr>
      <vt:lpstr>Time Series Analysis</vt:lpstr>
      <vt:lpstr>Temporal Patterns</vt:lpstr>
      <vt:lpstr>Temporal Patterns</vt:lpstr>
      <vt:lpstr>OTHER PREDICTION STRATEGIES?</vt:lpstr>
      <vt:lpstr>The New Kids On the PREDICTION BLOCK</vt:lpstr>
      <vt:lpstr>NEURAL NETWORKS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universals</dc:title>
  <dc:creator>pboily</dc:creator>
  <cp:lastModifiedBy>Patrick Boily</cp:lastModifiedBy>
  <cp:revision>177</cp:revision>
  <dcterms:created xsi:type="dcterms:W3CDTF">2018-12-12T19:39:04Z</dcterms:created>
  <dcterms:modified xsi:type="dcterms:W3CDTF">2020-01-01T18:56:38Z</dcterms:modified>
</cp:coreProperties>
</file>

<file path=docProps/thumbnail.jpeg>
</file>